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  <p:embeddedFont>
      <p:font typeface="Raleway Medium" panose="020B0604020202020204" charset="0"/>
      <p:regular r:id="rId51"/>
      <p:bold r:id="rId52"/>
      <p:italic r:id="rId53"/>
      <p:boldItalic r:id="rId54"/>
    </p:embeddedFont>
    <p:embeddedFont>
      <p:font typeface="Raleway SemiBold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WNkdpt4xDAuvgvIBAJ5MHMt0X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1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4" name="Google Shape;54;p81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2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2"/>
          <p:cNvSpPr txBox="1">
            <a:spLocks noGrp="1"/>
          </p:cNvSpPr>
          <p:nvPr>
            <p:ph type="body" idx="1"/>
          </p:nvPr>
        </p:nvSpPr>
        <p:spPr>
          <a:xfrm>
            <a:off x="457200" y="10120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2"/>
          <p:cNvSpPr txBox="1">
            <a:spLocks noGrp="1"/>
          </p:cNvSpPr>
          <p:nvPr>
            <p:ph type="body" idx="2"/>
          </p:nvPr>
        </p:nvSpPr>
        <p:spPr>
          <a:xfrm>
            <a:off x="4648200" y="10120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3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83"/>
          <p:cNvSpPr txBox="1">
            <a:spLocks noGrp="1"/>
          </p:cNvSpPr>
          <p:nvPr>
            <p:ph type="body" idx="1"/>
          </p:nvPr>
        </p:nvSpPr>
        <p:spPr>
          <a:xfrm>
            <a:off x="457200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3"/>
          <p:cNvSpPr txBox="1">
            <a:spLocks noGrp="1"/>
          </p:cNvSpPr>
          <p:nvPr>
            <p:ph type="body" idx="2"/>
          </p:nvPr>
        </p:nvSpPr>
        <p:spPr>
          <a:xfrm>
            <a:off x="457200" y="1480643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83"/>
          <p:cNvSpPr txBox="1">
            <a:spLocks noGrp="1"/>
          </p:cNvSpPr>
          <p:nvPr>
            <p:ph type="body" idx="3"/>
          </p:nvPr>
        </p:nvSpPr>
        <p:spPr>
          <a:xfrm>
            <a:off x="4645026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83"/>
          <p:cNvSpPr txBox="1">
            <a:spLocks noGrp="1"/>
          </p:cNvSpPr>
          <p:nvPr>
            <p:ph type="body" idx="4"/>
          </p:nvPr>
        </p:nvSpPr>
        <p:spPr>
          <a:xfrm>
            <a:off x="4645026" y="1480643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8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8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Raleway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4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84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84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3" name="Google Shape;73;p84"/>
          <p:cNvSpPr/>
          <p:nvPr/>
        </p:nvSpPr>
        <p:spPr>
          <a:xfrm>
            <a:off x="4145935" y="4547418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84"/>
          <p:cNvGrpSpPr/>
          <p:nvPr/>
        </p:nvGrpSpPr>
        <p:grpSpPr>
          <a:xfrm>
            <a:off x="2415383" y="1108869"/>
            <a:ext cx="4453655" cy="2929086"/>
            <a:chOff x="2415382" y="1108869"/>
            <a:chExt cx="4453655" cy="2929086"/>
          </a:xfrm>
        </p:grpSpPr>
        <p:sp>
          <p:nvSpPr>
            <p:cNvPr id="75" name="Google Shape;75;p84"/>
            <p:cNvSpPr/>
            <p:nvPr/>
          </p:nvSpPr>
          <p:spPr>
            <a:xfrm>
              <a:off x="4546600" y="1994693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4"/>
            <p:cNvSpPr/>
            <p:nvPr/>
          </p:nvSpPr>
          <p:spPr>
            <a:xfrm>
              <a:off x="4546600" y="1994693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4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4"/>
            <p:cNvSpPr/>
            <p:nvPr/>
          </p:nvSpPr>
          <p:spPr>
            <a:xfrm>
              <a:off x="4859337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4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4"/>
            <p:cNvSpPr/>
            <p:nvPr/>
          </p:nvSpPr>
          <p:spPr>
            <a:xfrm>
              <a:off x="5024437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4"/>
            <p:cNvSpPr/>
            <p:nvPr/>
          </p:nvSpPr>
          <p:spPr>
            <a:xfrm>
              <a:off x="5024437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4"/>
            <p:cNvSpPr/>
            <p:nvPr/>
          </p:nvSpPr>
          <p:spPr>
            <a:xfrm>
              <a:off x="5035550" y="1902618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4"/>
            <p:cNvSpPr/>
            <p:nvPr/>
          </p:nvSpPr>
          <p:spPr>
            <a:xfrm>
              <a:off x="4757737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4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4"/>
            <p:cNvSpPr/>
            <p:nvPr/>
          </p:nvSpPr>
          <p:spPr>
            <a:xfrm>
              <a:off x="5170487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4"/>
            <p:cNvSpPr/>
            <p:nvPr/>
          </p:nvSpPr>
          <p:spPr>
            <a:xfrm>
              <a:off x="5170487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4"/>
            <p:cNvSpPr/>
            <p:nvPr/>
          </p:nvSpPr>
          <p:spPr>
            <a:xfrm>
              <a:off x="5170487" y="21248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4"/>
            <p:cNvSpPr/>
            <p:nvPr/>
          </p:nvSpPr>
          <p:spPr>
            <a:xfrm>
              <a:off x="5170487" y="21248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4"/>
            <p:cNvSpPr/>
            <p:nvPr/>
          </p:nvSpPr>
          <p:spPr>
            <a:xfrm>
              <a:off x="5035550" y="195341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4"/>
            <p:cNvSpPr/>
            <p:nvPr/>
          </p:nvSpPr>
          <p:spPr>
            <a:xfrm>
              <a:off x="5035550" y="195341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4"/>
            <p:cNvSpPr/>
            <p:nvPr/>
          </p:nvSpPr>
          <p:spPr>
            <a:xfrm>
              <a:off x="5145087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4"/>
            <p:cNvSpPr/>
            <p:nvPr/>
          </p:nvSpPr>
          <p:spPr>
            <a:xfrm>
              <a:off x="5145087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4"/>
            <p:cNvSpPr/>
            <p:nvPr/>
          </p:nvSpPr>
          <p:spPr>
            <a:xfrm>
              <a:off x="5011737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4"/>
            <p:cNvSpPr/>
            <p:nvPr/>
          </p:nvSpPr>
          <p:spPr>
            <a:xfrm>
              <a:off x="3454400" y="199469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4"/>
            <p:cNvSpPr/>
            <p:nvPr/>
          </p:nvSpPr>
          <p:spPr>
            <a:xfrm>
              <a:off x="3454400" y="199469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4"/>
            <p:cNvSpPr/>
            <p:nvPr/>
          </p:nvSpPr>
          <p:spPr>
            <a:xfrm>
              <a:off x="3944937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4"/>
            <p:cNvSpPr/>
            <p:nvPr/>
          </p:nvSpPr>
          <p:spPr>
            <a:xfrm>
              <a:off x="3767137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4"/>
            <p:cNvSpPr/>
            <p:nvPr/>
          </p:nvSpPr>
          <p:spPr>
            <a:xfrm>
              <a:off x="4275137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4"/>
            <p:cNvSpPr/>
            <p:nvPr/>
          </p:nvSpPr>
          <p:spPr>
            <a:xfrm>
              <a:off x="3944937" y="1902618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4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4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4"/>
            <p:cNvSpPr/>
            <p:nvPr/>
          </p:nvSpPr>
          <p:spPr>
            <a:xfrm>
              <a:off x="4052887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4"/>
            <p:cNvSpPr/>
            <p:nvPr/>
          </p:nvSpPr>
          <p:spPr>
            <a:xfrm>
              <a:off x="4052887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4"/>
            <p:cNvSpPr/>
            <p:nvPr/>
          </p:nvSpPr>
          <p:spPr>
            <a:xfrm>
              <a:off x="3640137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4"/>
            <p:cNvSpPr/>
            <p:nvPr/>
          </p:nvSpPr>
          <p:spPr>
            <a:xfrm>
              <a:off x="2844800" y="254714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4"/>
            <p:cNvSpPr/>
            <p:nvPr/>
          </p:nvSpPr>
          <p:spPr>
            <a:xfrm>
              <a:off x="2844800" y="254714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4"/>
            <p:cNvSpPr/>
            <p:nvPr/>
          </p:nvSpPr>
          <p:spPr>
            <a:xfrm>
              <a:off x="3335337" y="2140743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4"/>
            <p:cNvSpPr/>
            <p:nvPr/>
          </p:nvSpPr>
          <p:spPr>
            <a:xfrm>
              <a:off x="3157538" y="2105818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4"/>
            <p:cNvSpPr/>
            <p:nvPr/>
          </p:nvSpPr>
          <p:spPr>
            <a:xfrm>
              <a:off x="3665537" y="2105818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4"/>
            <p:cNvSpPr/>
            <p:nvPr/>
          </p:nvSpPr>
          <p:spPr>
            <a:xfrm>
              <a:off x="3543300" y="2550318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4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4"/>
            <p:cNvSpPr/>
            <p:nvPr/>
          </p:nvSpPr>
          <p:spPr>
            <a:xfrm>
              <a:off x="3194050" y="2169318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4"/>
            <p:cNvSpPr/>
            <p:nvPr/>
          </p:nvSpPr>
          <p:spPr>
            <a:xfrm>
              <a:off x="3222625" y="2077243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4"/>
            <p:cNvSpPr/>
            <p:nvPr/>
          </p:nvSpPr>
          <p:spPr>
            <a:xfrm>
              <a:off x="2670969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4"/>
            <p:cNvSpPr/>
            <p:nvPr/>
          </p:nvSpPr>
          <p:spPr>
            <a:xfrm>
              <a:off x="2415382" y="3375026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4"/>
            <p:cNvSpPr/>
            <p:nvPr/>
          </p:nvSpPr>
          <p:spPr>
            <a:xfrm>
              <a:off x="2888457" y="3375026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4"/>
            <p:cNvSpPr/>
            <p:nvPr/>
          </p:nvSpPr>
          <p:spPr>
            <a:xfrm>
              <a:off x="2890044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84"/>
            <p:cNvGrpSpPr/>
            <p:nvPr/>
          </p:nvGrpSpPr>
          <p:grpSpPr>
            <a:xfrm>
              <a:off x="3186172" y="2302669"/>
              <a:ext cx="468241" cy="828602"/>
              <a:chOff x="2548790" y="2218531"/>
              <a:chExt cx="468241" cy="828602"/>
            </a:xfrm>
          </p:grpSpPr>
          <p:grpSp>
            <p:nvGrpSpPr>
              <p:cNvPr id="119" name="Google Shape;119;p84"/>
              <p:cNvGrpSpPr/>
              <p:nvPr/>
            </p:nvGrpSpPr>
            <p:grpSpPr>
              <a:xfrm>
                <a:off x="2663031" y="2218531"/>
                <a:ext cx="354000" cy="827113"/>
                <a:chOff x="2291616" y="2152650"/>
                <a:chExt cx="354000" cy="827113"/>
              </a:xfrm>
            </p:grpSpPr>
            <p:sp>
              <p:nvSpPr>
                <p:cNvPr id="120" name="Google Shape;120;p84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84"/>
                <p:cNvSpPr/>
                <p:nvPr/>
              </p:nvSpPr>
              <p:spPr>
                <a:xfrm>
                  <a:off x="2420203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84"/>
                <p:cNvSpPr/>
                <p:nvPr/>
              </p:nvSpPr>
              <p:spPr>
                <a:xfrm>
                  <a:off x="2405916" y="2657475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84"/>
                <p:cNvSpPr/>
                <p:nvPr/>
              </p:nvSpPr>
              <p:spPr>
                <a:xfrm>
                  <a:off x="2405916" y="2657475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84"/>
                <p:cNvSpPr/>
                <p:nvPr/>
              </p:nvSpPr>
              <p:spPr>
                <a:xfrm>
                  <a:off x="2331303" y="2378075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84"/>
                <p:cNvSpPr/>
                <p:nvPr/>
              </p:nvSpPr>
              <p:spPr>
                <a:xfrm>
                  <a:off x="2331303" y="2378075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84"/>
                <p:cNvSpPr/>
                <p:nvPr/>
              </p:nvSpPr>
              <p:spPr>
                <a:xfrm>
                  <a:off x="2344003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84"/>
                <p:cNvSpPr/>
                <p:nvPr/>
              </p:nvSpPr>
              <p:spPr>
                <a:xfrm>
                  <a:off x="2477353" y="2378075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84"/>
                <p:cNvSpPr/>
                <p:nvPr/>
              </p:nvSpPr>
              <p:spPr>
                <a:xfrm>
                  <a:off x="2477353" y="2378075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84"/>
                <p:cNvSpPr/>
                <p:nvPr/>
              </p:nvSpPr>
              <p:spPr>
                <a:xfrm>
                  <a:off x="2477353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84"/>
                <p:cNvSpPr/>
                <p:nvPr/>
              </p:nvSpPr>
              <p:spPr>
                <a:xfrm>
                  <a:off x="2477353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84"/>
                <p:cNvSpPr/>
                <p:nvPr/>
              </p:nvSpPr>
              <p:spPr>
                <a:xfrm>
                  <a:off x="2344003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84"/>
                <p:cNvSpPr/>
                <p:nvPr/>
              </p:nvSpPr>
              <p:spPr>
                <a:xfrm>
                  <a:off x="2344003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84"/>
                <p:cNvSpPr/>
                <p:nvPr/>
              </p:nvSpPr>
              <p:spPr>
                <a:xfrm>
                  <a:off x="2451953" y="2657475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84"/>
                <p:cNvSpPr/>
                <p:nvPr/>
              </p:nvSpPr>
              <p:spPr>
                <a:xfrm>
                  <a:off x="2451953" y="2657475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84"/>
                <p:cNvSpPr/>
                <p:nvPr/>
              </p:nvSpPr>
              <p:spPr>
                <a:xfrm>
                  <a:off x="2451953" y="2657475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84"/>
                <p:cNvSpPr/>
                <p:nvPr/>
              </p:nvSpPr>
              <p:spPr>
                <a:xfrm>
                  <a:off x="2451953" y="2657475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84"/>
                <p:cNvSpPr/>
                <p:nvPr/>
              </p:nvSpPr>
              <p:spPr>
                <a:xfrm>
                  <a:off x="2340828" y="2152650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8" name="Google Shape;138;p84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84"/>
            <p:cNvGrpSpPr/>
            <p:nvPr/>
          </p:nvGrpSpPr>
          <p:grpSpPr>
            <a:xfrm>
              <a:off x="2639220" y="2590802"/>
              <a:ext cx="709562" cy="769886"/>
              <a:chOff x="2668588" y="2424907"/>
              <a:chExt cx="709562" cy="769886"/>
            </a:xfrm>
          </p:grpSpPr>
          <p:sp>
            <p:nvSpPr>
              <p:cNvPr id="140" name="Google Shape;140;p84"/>
              <p:cNvSpPr/>
              <p:nvPr/>
            </p:nvSpPr>
            <p:spPr>
              <a:xfrm>
                <a:off x="3257550" y="2820193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84"/>
              <p:cNvSpPr/>
              <p:nvPr/>
            </p:nvSpPr>
            <p:spPr>
              <a:xfrm>
                <a:off x="2695575" y="2820193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84"/>
              <p:cNvSpPr/>
              <p:nvPr/>
            </p:nvSpPr>
            <p:spPr>
              <a:xfrm>
                <a:off x="2919413" y="3112293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4"/>
              <p:cNvSpPr/>
              <p:nvPr/>
            </p:nvSpPr>
            <p:spPr>
              <a:xfrm>
                <a:off x="2711450" y="2445543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84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" name="Google Shape;145;p84"/>
            <p:cNvSpPr/>
            <p:nvPr/>
          </p:nvSpPr>
          <p:spPr>
            <a:xfrm>
              <a:off x="2712244" y="3384551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4"/>
            <p:cNvSpPr/>
            <p:nvPr/>
          </p:nvSpPr>
          <p:spPr>
            <a:xfrm>
              <a:off x="3067844" y="3381376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4"/>
            <p:cNvSpPr/>
            <p:nvPr/>
          </p:nvSpPr>
          <p:spPr>
            <a:xfrm>
              <a:off x="5316537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4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4"/>
            <p:cNvSpPr/>
            <p:nvPr/>
          </p:nvSpPr>
          <p:spPr>
            <a:xfrm>
              <a:off x="5116512" y="2553493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4"/>
            <p:cNvSpPr/>
            <p:nvPr/>
          </p:nvSpPr>
          <p:spPr>
            <a:xfrm>
              <a:off x="5588000" y="2553493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4"/>
            <p:cNvSpPr/>
            <p:nvPr/>
          </p:nvSpPr>
          <p:spPr>
            <a:xfrm>
              <a:off x="5589587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4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4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4"/>
            <p:cNvSpPr/>
            <p:nvPr/>
          </p:nvSpPr>
          <p:spPr>
            <a:xfrm>
              <a:off x="5589587" y="2458243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4"/>
            <p:cNvSpPr/>
            <p:nvPr/>
          </p:nvSpPr>
          <p:spPr>
            <a:xfrm>
              <a:off x="5381625" y="1791493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4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4"/>
            <p:cNvSpPr/>
            <p:nvPr/>
          </p:nvSpPr>
          <p:spPr>
            <a:xfrm>
              <a:off x="5413375" y="2563018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4"/>
            <p:cNvSpPr/>
            <p:nvPr/>
          </p:nvSpPr>
          <p:spPr>
            <a:xfrm>
              <a:off x="5767387" y="2559843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4"/>
            <p:cNvSpPr/>
            <p:nvPr/>
          </p:nvSpPr>
          <p:spPr>
            <a:xfrm>
              <a:off x="5621337" y="308689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4"/>
            <p:cNvSpPr/>
            <p:nvPr/>
          </p:nvSpPr>
          <p:spPr>
            <a:xfrm>
              <a:off x="5621337" y="3086893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4"/>
            <p:cNvSpPr/>
            <p:nvPr/>
          </p:nvSpPr>
          <p:spPr>
            <a:xfrm>
              <a:off x="6110287" y="2680493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4"/>
            <p:cNvSpPr/>
            <p:nvPr/>
          </p:nvSpPr>
          <p:spPr>
            <a:xfrm>
              <a:off x="5934075" y="2645568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4"/>
            <p:cNvSpPr/>
            <p:nvPr/>
          </p:nvSpPr>
          <p:spPr>
            <a:xfrm>
              <a:off x="6442075" y="2645568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4"/>
            <p:cNvSpPr/>
            <p:nvPr/>
          </p:nvSpPr>
          <p:spPr>
            <a:xfrm>
              <a:off x="6186487" y="3217068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4"/>
            <p:cNvSpPr/>
            <p:nvPr/>
          </p:nvSpPr>
          <p:spPr>
            <a:xfrm>
              <a:off x="6173787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4"/>
            <p:cNvSpPr/>
            <p:nvPr/>
          </p:nvSpPr>
          <p:spPr>
            <a:xfrm>
              <a:off x="6173787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4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4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4"/>
            <p:cNvSpPr/>
            <p:nvPr/>
          </p:nvSpPr>
          <p:spPr>
            <a:xfrm>
              <a:off x="6110287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4"/>
            <p:cNvSpPr/>
            <p:nvPr/>
          </p:nvSpPr>
          <p:spPr>
            <a:xfrm>
              <a:off x="5834062" y="2296318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4"/>
            <p:cNvSpPr/>
            <p:nvPr/>
          </p:nvSpPr>
          <p:spPr>
            <a:xfrm>
              <a:off x="5916612" y="2201068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4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4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4"/>
            <p:cNvSpPr/>
            <p:nvPr/>
          </p:nvSpPr>
          <p:spPr>
            <a:xfrm>
              <a:off x="6110287" y="304561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4"/>
            <p:cNvSpPr/>
            <p:nvPr/>
          </p:nvSpPr>
          <p:spPr>
            <a:xfrm>
              <a:off x="6110287" y="304561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4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4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4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4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4"/>
            <p:cNvSpPr/>
            <p:nvPr/>
          </p:nvSpPr>
          <p:spPr>
            <a:xfrm>
              <a:off x="3990975" y="2572543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4"/>
            <p:cNvSpPr/>
            <p:nvPr/>
          </p:nvSpPr>
          <p:spPr>
            <a:xfrm>
              <a:off x="3990975" y="2572543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4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4"/>
            <p:cNvSpPr/>
            <p:nvPr/>
          </p:nvSpPr>
          <p:spPr>
            <a:xfrm>
              <a:off x="4303712" y="2131218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4"/>
            <p:cNvSpPr/>
            <p:nvPr/>
          </p:nvSpPr>
          <p:spPr>
            <a:xfrm>
              <a:off x="4811712" y="2131218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4"/>
            <p:cNvSpPr/>
            <p:nvPr/>
          </p:nvSpPr>
          <p:spPr>
            <a:xfrm>
              <a:off x="4556125" y="2702718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4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4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4"/>
            <p:cNvSpPr/>
            <p:nvPr/>
          </p:nvSpPr>
          <p:spPr>
            <a:xfrm>
              <a:off x="4468812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4"/>
            <p:cNvSpPr/>
            <p:nvPr/>
          </p:nvSpPr>
          <p:spPr>
            <a:xfrm>
              <a:off x="4468812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4"/>
            <p:cNvSpPr/>
            <p:nvPr/>
          </p:nvSpPr>
          <p:spPr>
            <a:xfrm>
              <a:off x="4479925" y="2480468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4"/>
            <p:cNvSpPr/>
            <p:nvPr/>
          </p:nvSpPr>
          <p:spPr>
            <a:xfrm>
              <a:off x="4202112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4"/>
            <p:cNvSpPr/>
            <p:nvPr/>
          </p:nvSpPr>
          <p:spPr>
            <a:xfrm>
              <a:off x="4319587" y="1670843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4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4"/>
            <p:cNvSpPr/>
            <p:nvPr/>
          </p:nvSpPr>
          <p:spPr>
            <a:xfrm>
              <a:off x="4614862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4"/>
            <p:cNvSpPr/>
            <p:nvPr/>
          </p:nvSpPr>
          <p:spPr>
            <a:xfrm>
              <a:off x="4614862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4"/>
            <p:cNvSpPr/>
            <p:nvPr/>
          </p:nvSpPr>
          <p:spPr>
            <a:xfrm>
              <a:off x="4479925" y="253126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4"/>
            <p:cNvSpPr/>
            <p:nvPr/>
          </p:nvSpPr>
          <p:spPr>
            <a:xfrm>
              <a:off x="4479925" y="2531268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4"/>
            <p:cNvSpPr/>
            <p:nvPr/>
          </p:nvSpPr>
          <p:spPr>
            <a:xfrm>
              <a:off x="4589462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4"/>
            <p:cNvSpPr/>
            <p:nvPr/>
          </p:nvSpPr>
          <p:spPr>
            <a:xfrm>
              <a:off x="4589462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4"/>
            <p:cNvSpPr/>
            <p:nvPr/>
          </p:nvSpPr>
          <p:spPr>
            <a:xfrm>
              <a:off x="4589462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4"/>
            <p:cNvSpPr/>
            <p:nvPr/>
          </p:nvSpPr>
          <p:spPr>
            <a:xfrm>
              <a:off x="4589462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4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4"/>
            <p:cNvSpPr/>
            <p:nvPr/>
          </p:nvSpPr>
          <p:spPr>
            <a:xfrm>
              <a:off x="4859337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4"/>
            <p:cNvSpPr/>
            <p:nvPr/>
          </p:nvSpPr>
          <p:spPr>
            <a:xfrm>
              <a:off x="5332412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4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4"/>
            <p:cNvSpPr/>
            <p:nvPr/>
          </p:nvSpPr>
          <p:spPr>
            <a:xfrm>
              <a:off x="5110162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4"/>
            <p:cNvSpPr/>
            <p:nvPr/>
          </p:nvSpPr>
          <p:spPr>
            <a:xfrm>
              <a:off x="5332412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84"/>
            <p:cNvSpPr/>
            <p:nvPr/>
          </p:nvSpPr>
          <p:spPr>
            <a:xfrm>
              <a:off x="5126037" y="2639218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4"/>
            <p:cNvSpPr/>
            <p:nvPr/>
          </p:nvSpPr>
          <p:spPr>
            <a:xfrm>
              <a:off x="5122862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4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4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4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4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4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4"/>
            <p:cNvSpPr/>
            <p:nvPr/>
          </p:nvSpPr>
          <p:spPr>
            <a:xfrm>
              <a:off x="5200650" y="2972593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4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4"/>
            <p:cNvSpPr/>
            <p:nvPr/>
          </p:nvSpPr>
          <p:spPr>
            <a:xfrm>
              <a:off x="5332412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4"/>
            <p:cNvSpPr/>
            <p:nvPr/>
          </p:nvSpPr>
          <p:spPr>
            <a:xfrm>
              <a:off x="3284537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4"/>
            <p:cNvSpPr/>
            <p:nvPr/>
          </p:nvSpPr>
          <p:spPr>
            <a:xfrm>
              <a:off x="3284537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4"/>
            <p:cNvSpPr/>
            <p:nvPr/>
          </p:nvSpPr>
          <p:spPr>
            <a:xfrm>
              <a:off x="3775075" y="2902743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4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4"/>
            <p:cNvSpPr/>
            <p:nvPr/>
          </p:nvSpPr>
          <p:spPr>
            <a:xfrm>
              <a:off x="4106862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4"/>
            <p:cNvSpPr/>
            <p:nvPr/>
          </p:nvSpPr>
          <p:spPr>
            <a:xfrm>
              <a:off x="3722687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4"/>
            <p:cNvSpPr/>
            <p:nvPr/>
          </p:nvSpPr>
          <p:spPr>
            <a:xfrm>
              <a:off x="3598862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4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4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4"/>
            <p:cNvSpPr/>
            <p:nvPr/>
          </p:nvSpPr>
          <p:spPr>
            <a:xfrm>
              <a:off x="3836987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4"/>
            <p:cNvSpPr/>
            <p:nvPr/>
          </p:nvSpPr>
          <p:spPr>
            <a:xfrm>
              <a:off x="3836987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4"/>
            <p:cNvSpPr/>
            <p:nvPr/>
          </p:nvSpPr>
          <p:spPr>
            <a:xfrm>
              <a:off x="3762375" y="3271043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4"/>
            <p:cNvSpPr/>
            <p:nvPr/>
          </p:nvSpPr>
          <p:spPr>
            <a:xfrm>
              <a:off x="3762375" y="3271043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4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4"/>
            <p:cNvSpPr/>
            <p:nvPr/>
          </p:nvSpPr>
          <p:spPr>
            <a:xfrm>
              <a:off x="3582987" y="2442368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4"/>
            <p:cNvSpPr/>
            <p:nvPr/>
          </p:nvSpPr>
          <p:spPr>
            <a:xfrm>
              <a:off x="3497262" y="2518568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4"/>
            <p:cNvSpPr/>
            <p:nvPr/>
          </p:nvSpPr>
          <p:spPr>
            <a:xfrm>
              <a:off x="3560762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4"/>
            <p:cNvSpPr/>
            <p:nvPr/>
          </p:nvSpPr>
          <p:spPr>
            <a:xfrm>
              <a:off x="3703637" y="2658268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4"/>
            <p:cNvSpPr/>
            <p:nvPr/>
          </p:nvSpPr>
          <p:spPr>
            <a:xfrm>
              <a:off x="3659187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4"/>
            <p:cNvSpPr/>
            <p:nvPr/>
          </p:nvSpPr>
          <p:spPr>
            <a:xfrm>
              <a:off x="3908425" y="3271043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4"/>
            <p:cNvSpPr/>
            <p:nvPr/>
          </p:nvSpPr>
          <p:spPr>
            <a:xfrm>
              <a:off x="3908425" y="3271043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4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4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84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4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4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84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84"/>
            <p:cNvSpPr/>
            <p:nvPr/>
          </p:nvSpPr>
          <p:spPr>
            <a:xfrm>
              <a:off x="3971925" y="3472655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4"/>
            <p:cNvSpPr/>
            <p:nvPr/>
          </p:nvSpPr>
          <p:spPr>
            <a:xfrm>
              <a:off x="3971925" y="3472655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4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84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4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4"/>
            <p:cNvSpPr/>
            <p:nvPr/>
          </p:nvSpPr>
          <p:spPr>
            <a:xfrm>
              <a:off x="4408487" y="3602830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4"/>
            <p:cNvSpPr/>
            <p:nvPr/>
          </p:nvSpPr>
          <p:spPr>
            <a:xfrm>
              <a:off x="4286250" y="3475830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84"/>
            <p:cNvSpPr/>
            <p:nvPr/>
          </p:nvSpPr>
          <p:spPr>
            <a:xfrm>
              <a:off x="4670425" y="3475830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4"/>
            <p:cNvSpPr/>
            <p:nvPr/>
          </p:nvSpPr>
          <p:spPr>
            <a:xfrm>
              <a:off x="4537075" y="3602830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4"/>
            <p:cNvSpPr/>
            <p:nvPr/>
          </p:nvSpPr>
          <p:spPr>
            <a:xfrm>
              <a:off x="4524375" y="3713955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4"/>
            <p:cNvSpPr/>
            <p:nvPr/>
          </p:nvSpPr>
          <p:spPr>
            <a:xfrm>
              <a:off x="4524375" y="3713955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4"/>
            <p:cNvSpPr/>
            <p:nvPr/>
          </p:nvSpPr>
          <p:spPr>
            <a:xfrm>
              <a:off x="4448175" y="3434555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4"/>
            <p:cNvSpPr/>
            <p:nvPr/>
          </p:nvSpPr>
          <p:spPr>
            <a:xfrm>
              <a:off x="4448175" y="3434555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4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4"/>
            <p:cNvSpPr/>
            <p:nvPr/>
          </p:nvSpPr>
          <p:spPr>
            <a:xfrm>
              <a:off x="4183062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4"/>
            <p:cNvSpPr/>
            <p:nvPr/>
          </p:nvSpPr>
          <p:spPr>
            <a:xfrm>
              <a:off x="4279900" y="2585243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4"/>
            <p:cNvSpPr/>
            <p:nvPr/>
          </p:nvSpPr>
          <p:spPr>
            <a:xfrm>
              <a:off x="4595812" y="3434555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4"/>
            <p:cNvSpPr/>
            <p:nvPr/>
          </p:nvSpPr>
          <p:spPr>
            <a:xfrm>
              <a:off x="4595812" y="3434555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4"/>
            <p:cNvSpPr/>
            <p:nvPr/>
          </p:nvSpPr>
          <p:spPr>
            <a:xfrm>
              <a:off x="4460875" y="3431380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4"/>
            <p:cNvSpPr/>
            <p:nvPr/>
          </p:nvSpPr>
          <p:spPr>
            <a:xfrm>
              <a:off x="4460875" y="3431380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4"/>
            <p:cNvSpPr/>
            <p:nvPr/>
          </p:nvSpPr>
          <p:spPr>
            <a:xfrm>
              <a:off x="4568825" y="3713955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4"/>
            <p:cNvSpPr/>
            <p:nvPr/>
          </p:nvSpPr>
          <p:spPr>
            <a:xfrm>
              <a:off x="4568825" y="3713955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4"/>
            <p:cNvSpPr/>
            <p:nvPr/>
          </p:nvSpPr>
          <p:spPr>
            <a:xfrm>
              <a:off x="4568825" y="3713955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4"/>
            <p:cNvSpPr/>
            <p:nvPr/>
          </p:nvSpPr>
          <p:spPr>
            <a:xfrm>
              <a:off x="4568825" y="3713955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4"/>
          <p:cNvSpPr/>
          <p:nvPr/>
        </p:nvSpPr>
        <p:spPr>
          <a:xfrm>
            <a:off x="0" y="990599"/>
            <a:ext cx="9144000" cy="41529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/>
          <p:nvPr/>
        </p:nvSpPr>
        <p:spPr>
          <a:xfrm>
            <a:off x="-21925" y="-10975"/>
            <a:ext cx="9212100" cy="519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58" descr="C:\Users\alu\Desktop\Freelance\2016\Digital House\B2B\img\log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57550" y="4549948"/>
            <a:ext cx="1208087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secHead">
  <p:cSld name="SECTION_HEADER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6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0" name="Google Shape;280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7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4" name="Google Shape;284;p6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5" name="Google Shape;285;p6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6" name="Google Shape;28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ítulo">
  <p:cSld name="MAIN_POIN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9" name="Google Shape;28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9"/>
          <p:cNvSpPr txBox="1">
            <a:spLocks noGrp="1"/>
          </p:cNvSpPr>
          <p:nvPr>
            <p:ph type="body" idx="1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292" name="Google Shape;29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0"/>
          <p:cNvSpPr txBox="1">
            <a:spLocks noGrp="1"/>
          </p:cNvSpPr>
          <p:nvPr>
            <p:ph type="title" hasCustomPrompt="1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3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7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itle">
  <p:cSld name="TITL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Simples">
  <p:cSld name="MAIN_POINT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0" name="Google Shape;30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4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7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74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74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5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7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7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6" name="Google Shape;26;p75"/>
          <p:cNvSpPr/>
          <p:nvPr/>
        </p:nvSpPr>
        <p:spPr>
          <a:xfrm>
            <a:off x="0" y="-85046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7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7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5" name="Google Shape;35;p77"/>
          <p:cNvSpPr/>
          <p:nvPr/>
        </p:nvSpPr>
        <p:spPr>
          <a:xfrm>
            <a:off x="4145935" y="4547418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77"/>
          <p:cNvSpPr/>
          <p:nvPr/>
        </p:nvSpPr>
        <p:spPr>
          <a:xfrm>
            <a:off x="0" y="3466070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8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8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1" name="Google Shape;41;p78"/>
          <p:cNvSpPr/>
          <p:nvPr/>
        </p:nvSpPr>
        <p:spPr>
          <a:xfrm>
            <a:off x="3722146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9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0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0"/>
          <p:cNvSpPr txBox="1">
            <a:spLocks noGrp="1"/>
          </p:cNvSpPr>
          <p:nvPr>
            <p:ph type="body" idx="1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0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body" idx="1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55"/>
          <p:cNvSpPr txBox="1">
            <a:spLocks noGrp="1"/>
          </p:cNvSpPr>
          <p:nvPr>
            <p:ph type="title"/>
          </p:nvPr>
        </p:nvSpPr>
        <p:spPr>
          <a:xfrm>
            <a:off x="447793" y="117650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Google Shape;8;p55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;p55" descr="C:\Users\alu\Desktop\Freelance\2016\Digital House\B2B\img\logo2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57550" y="4643593"/>
            <a:ext cx="1087278" cy="3171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4" name="Google Shape;274;p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fontsquirrel.com/tools/webfont-generator" TargetMode="External"/><Relationship Id="rId4" Type="http://schemas.openxmlformats.org/officeDocument/2006/relationships/hyperlink" Target="https://fonts.google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jor.com/tutorial/unidades-de-medidas-css.ph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w3.org/Style/Examples/007/units.pt_BR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jor.com/tutorial/unidades-de-medidas-css.ph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w3.org/Style/Examples/007/units.pt_B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HTML - Introdução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>
            <a:spLocks noGrp="1"/>
          </p:cNvSpPr>
          <p:nvPr>
            <p:ph type="subTitle" idx="4294967295"/>
          </p:nvPr>
        </p:nvSpPr>
        <p:spPr>
          <a:xfrm>
            <a:off x="1735200" y="1485825"/>
            <a:ext cx="56736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charset=”utf-8”&gt;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Meu site 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Olá, Mundo!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78372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Estrutura básica de um 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documento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subTitle" idx="4294967295"/>
          </p:nvPr>
        </p:nvSpPr>
        <p:spPr>
          <a:xfrm>
            <a:off x="519300" y="1263713"/>
            <a:ext cx="5673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charset=”utf-8”&gt;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26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78372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Vamos Definir!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519300" y="2239200"/>
            <a:ext cx="8279100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charset permite definir a codificação de caracteres a ser usada.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Embora não seja obrigatório, ele deve ser incluído em qualquer documento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HTML por dois motivos principais: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Para evitar a exibição incorreta em alguns navegadores.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Para seguir as convenções e padrões da </a:t>
            </a:r>
            <a:r>
              <a:rPr lang="pt-BR" sz="16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W3C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566550" y="1365900"/>
            <a:ext cx="80109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Título principal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&lt;h2&gt;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Subtítulo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&lt;/h2&gt;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Outro subtítulo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&lt;h4&gt;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Mais um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&lt;/h4&gt;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&lt;h5&gt;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Outro, por que não?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&lt;/h5&gt;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&lt;h6&gt;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Agora sim, o último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&lt;/h6&gt;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27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heading/cabeçalho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628875" y="3777600"/>
            <a:ext cx="85152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semântica que permite gerar títulos e subtítulos. São muito importantes para o posicionamento em buscadores.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>
            <a:spLocks noGrp="1"/>
          </p:cNvSpPr>
          <p:nvPr>
            <p:ph type="title"/>
          </p:nvPr>
        </p:nvSpPr>
        <p:spPr>
          <a:xfrm>
            <a:off x="566550" y="36162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>
                <a:latin typeface="Raleway SemiBold"/>
                <a:ea typeface="Raleway SemiBold"/>
                <a:cs typeface="Raleway SemiBold"/>
                <a:sym typeface="Raleway SemiBold"/>
              </a:rPr>
              <a:t>ATENÇÃO: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566550" y="2571600"/>
            <a:ext cx="80109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 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Título principal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2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566550" y="1302125"/>
            <a:ext cx="8401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 tag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&lt;h1&gt;</a:t>
            </a:r>
            <a:r>
              <a:rPr lang="pt-BR"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por recomendação da W3C,</a:t>
            </a:r>
            <a:endParaRPr sz="24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só deve ser usada uma vez por documento HTML.</a:t>
            </a:r>
            <a:endParaRPr sz="2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566550" y="1365900"/>
            <a:ext cx="80109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Lorem ipsum dolor sit amet, consectetur adipiscing elit, et dolore magna aliqua.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&lt;p&gt;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Ut enim ad minim veniam, quis nostrud exercitation ullamco laboris nisi ut aliquip.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29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parágrafos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628875" y="3777600"/>
            <a:ext cx="7773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que permite gerar blocos de texto em forma de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parágrafos. Podemos usar quantas forem necessárias.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566550" y="1365900"/>
            <a:ext cx="80109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&lt;ol&gt;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&lt;/ol&gt;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listas ordenadas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566550" y="3649350"/>
            <a:ext cx="8335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usada para listar itens de maneira consecutiva. Por padrão, usa marcadores numéricos, começando pelo 1.</a:t>
            </a: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É possível alterar o marcador.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566550" y="1365900"/>
            <a:ext cx="80109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31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listas não ordenadas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628875" y="37776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usada para listar itens. Por padrão, usa marcadores do tipo “bolinha” (bullet). É possível alterar o marcador.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566550" y="1365900"/>
            <a:ext cx="40002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type=”1”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&gt;...&lt;/ol&gt;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type=”A”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&gt;...&lt;/ol&gt;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type=”I”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&gt;...&lt;/ol&gt;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start=”20”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&gt;...&lt;/ol&gt;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listas - atributos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628875" y="3344025"/>
            <a:ext cx="77730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Atributos: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type: permite alterar o tipo de marcador de cada lista.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start: permite definir por qual número queremos que a lista comece.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4566750" y="1365900"/>
            <a:ext cx="41673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&lt;ul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type=”disc”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&gt;...&lt;/ul&gt;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&lt;ul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type=”circle”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&gt;...&lt;/ul&gt;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&lt;ul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type=”square”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&gt;...&lt;/ul&gt;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listas aninhadas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566550" y="1506075"/>
            <a:ext cx="81579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Permitem criar vários níveis de hierarquia e organização.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Podemos aninhá-las como preferirmos e gerar os níveis que quisermos.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1737" y="2966125"/>
            <a:ext cx="3460525" cy="16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>
            <a:spLocks noGrp="1"/>
          </p:cNvSpPr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Tags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1350350" y="1109350"/>
            <a:ext cx="66168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 com lista aninhada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&lt;ol&gt;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 aninhada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Item da lista aninhada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&lt;/ol&gt;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&lt;li&gt;Item da lista&lt;/li&gt;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&lt;li&gt;Item da lista&lt;/li&gt;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34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listas aninhadas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115550" y="2161350"/>
            <a:ext cx="6912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HTML - Hypertext Markup Language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>
            <a:spLocks noGrp="1"/>
          </p:cNvSpPr>
          <p:nvPr>
            <p:ph type="title"/>
          </p:nvPr>
        </p:nvSpPr>
        <p:spPr>
          <a:xfrm>
            <a:off x="1115550" y="2161350"/>
            <a:ext cx="6912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CSS - Cascading Style Sheets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200"/>
              <a:t>CSS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200"/>
              <a:t>Cascading Style Sheets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</p:txBody>
      </p:sp>
      <p:sp>
        <p:nvSpPr>
          <p:cNvPr id="454" name="Google Shape;454;p36"/>
          <p:cNvSpPr txBox="1"/>
          <p:nvPr/>
        </p:nvSpPr>
        <p:spPr>
          <a:xfrm>
            <a:off x="291450" y="2030350"/>
            <a:ext cx="3993300" cy="23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Folhas de estilo em cascata.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São compostas por: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REGRAS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SELETORES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DECLARAÇÕES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 rotWithShape="1">
          <a:blip r:embed="rId3">
            <a:alphaModFix/>
          </a:blip>
          <a:srcRect l="24851"/>
          <a:stretch/>
        </p:blipFill>
        <p:spPr>
          <a:xfrm>
            <a:off x="5004475" y="1171938"/>
            <a:ext cx="3767300" cy="27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77" y="956725"/>
            <a:ext cx="3034699" cy="37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>
            <a:spLocks noGrp="1"/>
          </p:cNvSpPr>
          <p:nvPr>
            <p:ph type="title" idx="4294967295"/>
          </p:nvPr>
        </p:nvSpPr>
        <p:spPr>
          <a:xfrm>
            <a:off x="783575" y="362375"/>
            <a:ext cx="3101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200" b="1"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2" name="Google Shape;47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663" y="1210434"/>
            <a:ext cx="4304474" cy="27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 txBox="1">
            <a:spLocks noGrp="1"/>
          </p:cNvSpPr>
          <p:nvPr>
            <p:ph type="title" idx="4294967295"/>
          </p:nvPr>
        </p:nvSpPr>
        <p:spPr>
          <a:xfrm>
            <a:off x="5076350" y="362375"/>
            <a:ext cx="3101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200" b="1">
                <a:latin typeface="Raleway"/>
                <a:ea typeface="Raleway"/>
                <a:cs typeface="Raleway"/>
                <a:sym typeface="Raleway"/>
              </a:rPr>
              <a:t>HTML + CSS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subTitle" idx="4294967295"/>
          </p:nvPr>
        </p:nvSpPr>
        <p:spPr>
          <a:xfrm>
            <a:off x="1568400" y="3231485"/>
            <a:ext cx="6496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 … &lt;/style&gt;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9" name="Google Shape;479;p40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78372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Vamos Definir!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432450" y="1077400"/>
            <a:ext cx="82791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 folhas de estilo servem para “estilizar” o nosso conteúdo HTML. O CSS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permite alterar cores, planos de fundo, tipografias, alturas, larguras, etc.,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Também permite gerar animações e transições.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Há três métodos para vincular estilos CSS a um documento HTML: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subTitle" idx="4294967295"/>
          </p:nvPr>
        </p:nvSpPr>
        <p:spPr>
          <a:xfrm>
            <a:off x="1568400" y="3884694"/>
            <a:ext cx="6496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style=”propriedade: valor;”&gt;...&lt;/p&gt;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1568400" y="2578276"/>
            <a:ext cx="6406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&lt;link /&gt;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519300" y="2679800"/>
            <a:ext cx="1049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EXTERNO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84" name="Google Shape;484;p40"/>
          <p:cNvSpPr txBox="1"/>
          <p:nvPr/>
        </p:nvSpPr>
        <p:spPr>
          <a:xfrm>
            <a:off x="519300" y="3335400"/>
            <a:ext cx="981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INTERNO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519300" y="3991000"/>
            <a:ext cx="981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INLINE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>
            <a:spLocks noGrp="1"/>
          </p:cNvSpPr>
          <p:nvPr>
            <p:ph type="subTitle" idx="4294967295"/>
          </p:nvPr>
        </p:nvSpPr>
        <p:spPr>
          <a:xfrm>
            <a:off x="519300" y="2320525"/>
            <a:ext cx="8098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&lt;link href=”css/styles.css” rel=”stylesheet”&gt;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1" name="Google Shape;4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3700" y="2136845"/>
            <a:ext cx="375425" cy="3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9525" y="2136845"/>
            <a:ext cx="375425" cy="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/>
        </p:nvSpPr>
        <p:spPr>
          <a:xfrm>
            <a:off x="2690063" y="1381951"/>
            <a:ext cx="21627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Caminho do local</a:t>
            </a: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 folha de estilo</a:t>
            </a: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5027738" y="1381950"/>
            <a:ext cx="32790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Relação entre documentos</a:t>
            </a: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(sempre igual)</a:t>
            </a: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95" name="Google Shape;495;p41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Vinculação externa de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>
            <a:spLocks noGrp="1"/>
          </p:cNvSpPr>
          <p:nvPr>
            <p:ph type="subTitle" idx="4294967295"/>
          </p:nvPr>
        </p:nvSpPr>
        <p:spPr>
          <a:xfrm>
            <a:off x="566550" y="1580800"/>
            <a:ext cx="8098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seletor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Regra de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02" name="Google Shape;502;p42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sintaxe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566550" y="37677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uma regra de CSS é um conjunto de “comandos” que se aplicam a uma determinada etiqueta para estilizá-la.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>
            <a:spLocks noGrp="1"/>
          </p:cNvSpPr>
          <p:nvPr>
            <p:ph type="subTitle" idx="4294967295"/>
          </p:nvPr>
        </p:nvSpPr>
        <p:spPr>
          <a:xfrm>
            <a:off x="566550" y="1580800"/>
            <a:ext cx="8098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seletor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43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Regra de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10" name="Google Shape;510;p43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sintaxe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566550" y="37677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uma regra de CSS é um conjunto de “comandos” que se aplicam a uma determinada etiqueta para estilizá-la.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5505300" y="1998575"/>
            <a:ext cx="2323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Define a propriedade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 queremos modificar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13" name="Google Shape;513;p43"/>
          <p:cNvCxnSpPr>
            <a:endCxn id="512" idx="0"/>
          </p:cNvCxnSpPr>
          <p:nvPr/>
        </p:nvCxnSpPr>
        <p:spPr>
          <a:xfrm rot="10800000" flipH="1">
            <a:off x="2304300" y="1998575"/>
            <a:ext cx="4362900" cy="4200"/>
          </a:xfrm>
          <a:prstGeom prst="bentConnector4">
            <a:avLst>
              <a:gd name="adj1" fmla="val 131"/>
              <a:gd name="adj2" fmla="val 57696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>
            <a:spLocks noGrp="1"/>
          </p:cNvSpPr>
          <p:nvPr>
            <p:ph type="subTitle" idx="4294967295"/>
          </p:nvPr>
        </p:nvSpPr>
        <p:spPr>
          <a:xfrm>
            <a:off x="566550" y="1580800"/>
            <a:ext cx="8098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seletor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propriedade: valor;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Regra de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sintaxe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566550" y="37677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uma regra de CSS é um conjunto de “comandos” que se aplicam a uma determinada etiqueta para estilizá-la.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5505300" y="2591400"/>
            <a:ext cx="3063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Especifica o comportamento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 propriedade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3" name="Google Shape;523;p44"/>
          <p:cNvCxnSpPr>
            <a:endCxn id="522" idx="0"/>
          </p:cNvCxnSpPr>
          <p:nvPr/>
        </p:nvCxnSpPr>
        <p:spPr>
          <a:xfrm>
            <a:off x="4477650" y="2162100"/>
            <a:ext cx="2559300" cy="42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 b="0">
                <a:latin typeface="Raleway SemiBold"/>
                <a:ea typeface="Raleway SemiBold"/>
                <a:cs typeface="Raleway SemiBold"/>
                <a:sym typeface="Raleway SemiBold"/>
              </a:rPr>
              <a:t>Linguagem de Marcação de Hipertexto.</a:t>
            </a:r>
            <a:endParaRPr sz="2400" b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16" name="Google Shape;316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/>
              <a:t>Composta por TAGs e ATRIBUTOS que, por sua vez, formam ELEMENTOS.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2800" y="0"/>
            <a:ext cx="46642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>
            <a:spLocks noGrp="1"/>
          </p:cNvSpPr>
          <p:nvPr>
            <p:ph type="subTitle" idx="4294967295"/>
          </p:nvPr>
        </p:nvSpPr>
        <p:spPr>
          <a:xfrm>
            <a:off x="566550" y="1580800"/>
            <a:ext cx="8098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 #00ff00;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font-family: sans-serif;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text-align: center;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Regra de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30" name="Google Shape;530;p45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566550" y="37677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Atenção: existem 3 tipos de SELETORES básicos: de etiqueta, de classe e de id. Hoje, vamos ver o seletor de etiqueta.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476425" y="812950"/>
            <a:ext cx="77730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Existem várias propriedades CSS, que permitem manipular os elementos do HTML do jeito que quisermos. Se fôssemos agrupar essas propriedades, ficaria mais ou menos assim: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519300" y="2018050"/>
            <a:ext cx="6554400" cy="22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Tipografia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Fundo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Tamanho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Posicionamento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Visualização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Comportamento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Interface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4" name="Google Shape;544;p47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5" name="Google Shape;545;p47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font-family: sans-serif;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permite escolher a família tipográfica que queremos usar.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566550" y="3268275"/>
            <a:ext cx="77730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ler: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Fontes do sistema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Google Fonts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5"/>
              </a:rPr>
              <a:t>Font Squirrel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53" name="Google Shape;553;p48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54" name="Google Shape;554;p48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font-size: 13px;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permite definir o tamanho da fonte. Recebe um valor numérico acompanhado da unidade de medida. As unidades de medida mais comuns são px, em e rem.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6" name="Google Shape;556;p48"/>
          <p:cNvSpPr txBox="1"/>
          <p:nvPr/>
        </p:nvSpPr>
        <p:spPr>
          <a:xfrm>
            <a:off x="566550" y="3268275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ler: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Unidades de medida no CSS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Unidades de medida - W3C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font-weight: normal;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a espessura da fonte. O valor bold se refere a uma fonte em negrito. O valor padrão para algumas etiquetas é bold.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Ex: &lt;b&gt;&lt;/b&gt; e &lt;strong&gt;&lt;/strong&gt;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566550" y="35576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 valores possíveis: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bold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600 (numérico)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72" name="Google Shape;572;p50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font-style: normal;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3" name="Google Shape;573;p50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o estilo da fonte. O valor italic se refere a uma fonte em itálico. O valor padrão para algumas etiquetas é italic. Ex: &lt;i&gt;&lt;/i&gt;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74" name="Google Shape;574;p50"/>
          <p:cNvSpPr txBox="1"/>
          <p:nvPr/>
        </p:nvSpPr>
        <p:spPr>
          <a:xfrm>
            <a:off x="566550" y="35576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 valores possíveis: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italic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0" name="Google Shape;580;p51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1" name="Google Shape;581;p51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text-align: left;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2" name="Google Shape;582;p51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permite definir o alinhamento do texto. O valor padrão para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todas as etiquetas é left. Com exceção da tag &lt;center&gt;.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3" name="Google Shape;583;p51"/>
          <p:cNvSpPr txBox="1"/>
          <p:nvPr/>
        </p:nvSpPr>
        <p:spPr>
          <a:xfrm>
            <a:off x="566550" y="3557600"/>
            <a:ext cx="777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 valores possíveis: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center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right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justify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9" name="Google Shape;589;p52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90" name="Google Shape;590;p52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text-decoration: none;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566550" y="2161200"/>
            <a:ext cx="77730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permite escolher um tipo de decoração para o texto. O valor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 para algumas etiquetas é underline. Ex: &lt;a href=””&gt;&lt;/a&gt;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2" name="Google Shape;592;p52"/>
          <p:cNvSpPr txBox="1"/>
          <p:nvPr/>
        </p:nvSpPr>
        <p:spPr>
          <a:xfrm>
            <a:off x="566550" y="3557600"/>
            <a:ext cx="777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 valores possíveis: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underline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overline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line-through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Propriedades CSS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98" name="Google Shape;598;p53"/>
          <p:cNvSpPr txBox="1">
            <a:spLocks noGrp="1"/>
          </p:cNvSpPr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 b="0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sz="2000" b="0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99" name="Google Shape;599;p53"/>
          <p:cNvSpPr txBox="1">
            <a:spLocks noGrp="1"/>
          </p:cNvSpPr>
          <p:nvPr>
            <p:ph type="subTitle" idx="4294967295"/>
          </p:nvPr>
        </p:nvSpPr>
        <p:spPr>
          <a:xfrm>
            <a:off x="566550" y="1548650"/>
            <a:ext cx="8098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line-height: 21px;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0" name="Google Shape;600;p53"/>
          <p:cNvSpPr txBox="1"/>
          <p:nvPr/>
        </p:nvSpPr>
        <p:spPr>
          <a:xfrm>
            <a:off x="566550" y="2161200"/>
            <a:ext cx="77730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permite definir o espaçamento entre linhas de um texto. Recebe um valor numérico acompanhado da unidade de medida. Tem relação direta com a propriedade font-size.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566550" y="3557600"/>
            <a:ext cx="777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ler: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Unidades de medida no CSS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Unidades de medida - W3C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250" y="1240538"/>
            <a:ext cx="4431500" cy="29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4"/>
          <p:cNvSpPr txBox="1"/>
          <p:nvPr/>
        </p:nvSpPr>
        <p:spPr>
          <a:xfrm>
            <a:off x="689700" y="238250"/>
            <a:ext cx="77646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Na próxima aula: </a:t>
            </a:r>
            <a:r>
              <a:rPr lang="pt-BR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Aula 2_ Semântica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 e II, Formulários e Box Model</a:t>
            </a:r>
            <a:endParaRPr sz="3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subTitle" idx="4294967295"/>
          </p:nvPr>
        </p:nvSpPr>
        <p:spPr>
          <a:xfrm>
            <a:off x="1735200" y="1987025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&lt;h1 align=”center”&gt; ... &lt;/h1&gt;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788100" y="367507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um trecho de código que permite gerar um elemento visual no navegador.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Sintaxe de uma tag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>
            <a:spLocks noGrp="1"/>
          </p:cNvSpPr>
          <p:nvPr>
            <p:ph type="subTitle" idx="4294967295"/>
          </p:nvPr>
        </p:nvSpPr>
        <p:spPr>
          <a:xfrm>
            <a:off x="1735200" y="2320520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align=”center”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...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550" y="1945095"/>
            <a:ext cx="375425" cy="3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9525" y="1945095"/>
            <a:ext cx="375425" cy="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1110912" y="1456045"/>
            <a:ext cx="216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tag de abertura</a:t>
            </a:r>
            <a:endParaRPr sz="18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5406788" y="1456045"/>
            <a:ext cx="2520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tag de fechamento</a:t>
            </a:r>
            <a:endParaRPr sz="18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34" name="Google Shape;334;p20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Sintaxe de uma tag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subTitle" idx="4294967295"/>
          </p:nvPr>
        </p:nvSpPr>
        <p:spPr>
          <a:xfrm>
            <a:off x="1735200" y="2320520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&lt;h1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=”center”&gt; ... &lt;/h1&gt;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696300" y="3516800"/>
            <a:ext cx="83559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Característica que queremos modificar de uma tag. Costuma ter vários valores.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500" y="1945095"/>
            <a:ext cx="375425" cy="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1854874" y="1480020"/>
            <a:ext cx="216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atributo</a:t>
            </a:r>
            <a:endParaRPr sz="18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43" name="Google Shape;343;p21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Sintaxe de uma tag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subTitle" idx="4294967295"/>
          </p:nvPr>
        </p:nvSpPr>
        <p:spPr>
          <a:xfrm>
            <a:off x="1735200" y="2320520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&lt;h1 align=”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”&gt; ... &lt;/h1&gt;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696300" y="3516800"/>
            <a:ext cx="83559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 da característica que vamos modificar.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3800" y="1945095"/>
            <a:ext cx="375425" cy="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3240174" y="1480020"/>
            <a:ext cx="216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valor</a:t>
            </a:r>
            <a:endParaRPr sz="18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Sintaxe de uma tag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Sintaxe de uma tag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58" name="Google Shape;358;p23"/>
          <p:cNvSpPr txBox="1">
            <a:spLocks noGrp="1"/>
          </p:cNvSpPr>
          <p:nvPr>
            <p:ph type="subTitle" idx="4294967295"/>
          </p:nvPr>
        </p:nvSpPr>
        <p:spPr>
          <a:xfrm>
            <a:off x="1735200" y="2320520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align=”center”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...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696300" y="3516800"/>
            <a:ext cx="83559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o conjunto formado pela tag (com ou sem atributos) e o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que está contido nela.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3490662" y="1503158"/>
            <a:ext cx="216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B1E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elemento</a:t>
            </a:r>
            <a:endParaRPr sz="1800" b="0" i="0" u="none" strike="noStrike" cap="none">
              <a:solidFill>
                <a:srgbClr val="CB1E4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361" name="Google Shape;361;p23"/>
          <p:cNvCxnSpPr>
            <a:stCxn id="358" idx="1"/>
            <a:endCxn id="358" idx="3"/>
          </p:cNvCxnSpPr>
          <p:nvPr/>
        </p:nvCxnSpPr>
        <p:spPr>
          <a:xfrm>
            <a:off x="1735200" y="2725670"/>
            <a:ext cx="5673600" cy="600"/>
          </a:xfrm>
          <a:prstGeom prst="bentConnector5">
            <a:avLst>
              <a:gd name="adj1" fmla="val -4197"/>
              <a:gd name="adj2" fmla="val -126199198"/>
              <a:gd name="adj3" fmla="val 1041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>
            <a:spLocks noGrp="1"/>
          </p:cNvSpPr>
          <p:nvPr>
            <p:ph type="subTitle" idx="4294967295"/>
          </p:nvPr>
        </p:nvSpPr>
        <p:spPr>
          <a:xfrm>
            <a:off x="1735200" y="1485825"/>
            <a:ext cx="56736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Meu site 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Olá, Mundo!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78372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Estrutura básica de um 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 b="0">
                <a:latin typeface="Raleway SemiBold"/>
                <a:ea typeface="Raleway SemiBold"/>
                <a:cs typeface="Raleway SemiBold"/>
                <a:sym typeface="Raleway SemiBold"/>
              </a:rPr>
              <a:t>documento HTML</a:t>
            </a:r>
            <a:endParaRPr sz="3000"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1502</Words>
  <Application>Microsoft Office PowerPoint</Application>
  <PresentationFormat>Apresentação na tela (16:9)</PresentationFormat>
  <Paragraphs>279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7" baseType="lpstr">
      <vt:lpstr>Raleway SemiBold</vt:lpstr>
      <vt:lpstr>Raleway</vt:lpstr>
      <vt:lpstr>Raleway Medium</vt:lpstr>
      <vt:lpstr>Courier New</vt:lpstr>
      <vt:lpstr>Arial</vt:lpstr>
      <vt:lpstr>Calibri</vt:lpstr>
      <vt:lpstr>Office Theme</vt:lpstr>
      <vt:lpstr>Simple Light</vt:lpstr>
      <vt:lpstr>HTML - Introdução</vt:lpstr>
      <vt:lpstr>HTML - Hypertext Markup Language</vt:lpstr>
      <vt:lpstr>Linguagem de Marcação de Hipertexto. </vt:lpstr>
      <vt:lpstr>Sintaxe de uma tag</vt:lpstr>
      <vt:lpstr>Sintaxe de uma tag</vt:lpstr>
      <vt:lpstr>Sintaxe de uma tag</vt:lpstr>
      <vt:lpstr>Sintaxe de uma tag</vt:lpstr>
      <vt:lpstr>Sintaxe de uma tag</vt:lpstr>
      <vt:lpstr>Estrutura básica de um  documento HTML</vt:lpstr>
      <vt:lpstr>Estrutura básica de um  documento HTML</vt:lpstr>
      <vt:lpstr>Vamos Definir!</vt:lpstr>
      <vt:lpstr>Tags HTML</vt:lpstr>
      <vt:lpstr>ATENÇÃO:</vt:lpstr>
      <vt:lpstr>Tags HTML</vt:lpstr>
      <vt:lpstr>Tags HTML</vt:lpstr>
      <vt:lpstr>Tags HTML</vt:lpstr>
      <vt:lpstr>Tags HTML</vt:lpstr>
      <vt:lpstr>Tags HTML</vt:lpstr>
      <vt:lpstr>Tags HTML</vt:lpstr>
      <vt:lpstr>CSS - Cascading Style Sheets</vt:lpstr>
      <vt:lpstr>CSS Cascading Style Sheets </vt:lpstr>
      <vt:lpstr>Apresentação do PowerPoint</vt:lpstr>
      <vt:lpstr>Apresentação do PowerPoint</vt:lpstr>
      <vt:lpstr>HTML</vt:lpstr>
      <vt:lpstr>Vamos Definir!</vt:lpstr>
      <vt:lpstr>Vinculação externa de CSS</vt:lpstr>
      <vt:lpstr>Regra de CSS</vt:lpstr>
      <vt:lpstr>Regra de CSS</vt:lpstr>
      <vt:lpstr>Regra de CSS</vt:lpstr>
      <vt:lpstr>Regra de CSS</vt:lpstr>
      <vt:lpstr>Propriedades CSS</vt:lpstr>
      <vt:lpstr>Propriedades CSS</vt:lpstr>
      <vt:lpstr>Propriedades CSS</vt:lpstr>
      <vt:lpstr>Propriedades CSS</vt:lpstr>
      <vt:lpstr>Propriedades CSS</vt:lpstr>
      <vt:lpstr>Propriedades CSS</vt:lpstr>
      <vt:lpstr>Propriedades CSS</vt:lpstr>
      <vt:lpstr>Propriedades CSS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- Introdução</dc:title>
  <dc:creator>Adriana Fernandes Dorigão</dc:creator>
  <cp:lastModifiedBy>Adriana Fernandes Dorigão</cp:lastModifiedBy>
  <cp:revision>1</cp:revision>
  <dcterms:modified xsi:type="dcterms:W3CDTF">2020-07-15T22:03:32Z</dcterms:modified>
</cp:coreProperties>
</file>